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9"/>
  </p:notesMasterIdLst>
  <p:handoutMasterIdLst>
    <p:handoutMasterId r:id="rId30"/>
  </p:handoutMasterIdLst>
  <p:sldIdLst>
    <p:sldId id="290" r:id="rId5"/>
    <p:sldId id="276" r:id="rId6"/>
    <p:sldId id="275" r:id="rId7"/>
    <p:sldId id="278" r:id="rId8"/>
    <p:sldId id="258" r:id="rId9"/>
    <p:sldId id="279" r:id="rId10"/>
    <p:sldId id="260" r:id="rId11"/>
    <p:sldId id="280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1" r:id="rId21"/>
    <p:sldId id="292" r:id="rId22"/>
    <p:sldId id="293" r:id="rId23"/>
    <p:sldId id="282" r:id="rId24"/>
    <p:sldId id="294" r:id="rId25"/>
    <p:sldId id="295" r:id="rId26"/>
    <p:sldId id="296" r:id="rId27"/>
    <p:sldId id="27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5033" autoAdjust="0"/>
  </p:normalViewPr>
  <p:slideViewPr>
    <p:cSldViewPr snapToGrid="0" snapToObjects="1">
      <p:cViewPr varScale="1">
        <p:scale>
          <a:sx n="86" d="100"/>
          <a:sy n="86" d="100"/>
        </p:scale>
        <p:origin x="42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1/20/2021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70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95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390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301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687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957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1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438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047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56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01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044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1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5383" y="2443753"/>
            <a:ext cx="7197726" cy="1544714"/>
          </a:xfrm>
        </p:spPr>
        <p:txBody>
          <a:bodyPr>
            <a:normAutofit fontScale="90000"/>
          </a:bodyPr>
          <a:lstStyle/>
          <a:p>
            <a:pPr algn="ctr" rtl="1"/>
            <a:br>
              <a:rPr lang="en-US" sz="3200" b="1" dirty="0">
                <a:latin typeface="B Yekan+" panose="02000503030000020004" pitchFamily="2" charset="-78"/>
                <a:cs typeface="B Yekan+" panose="02000503030000020004" pitchFamily="2" charset="-78"/>
              </a:rPr>
            </a:br>
            <a:br>
              <a:rPr lang="en-US" sz="3200" b="1" dirty="0">
                <a:latin typeface="B Yekan+" panose="02000503030000020004" pitchFamily="2" charset="-78"/>
                <a:cs typeface="B Yekan+" panose="02000503030000020004" pitchFamily="2" charset="-78"/>
              </a:rPr>
            </a:br>
            <a:br>
              <a:rPr lang="en-US" sz="3200" b="1" dirty="0">
                <a:latin typeface="B Yekan+" panose="02000503030000020004" pitchFamily="2" charset="-78"/>
                <a:cs typeface="B Yekan+" panose="02000503030000020004" pitchFamily="2" charset="-78"/>
              </a:rPr>
            </a:br>
            <a:br>
              <a:rPr lang="en-US" sz="3200" b="1" dirty="0">
                <a:latin typeface="B Yekan+" panose="02000503030000020004" pitchFamily="2" charset="-78"/>
                <a:cs typeface="B Yekan+" panose="02000503030000020004" pitchFamily="2" charset="-78"/>
              </a:rPr>
            </a:br>
            <a:r>
              <a:rPr lang="fa-IR" sz="3200" b="1" dirty="0">
                <a:latin typeface="B Yekan+" panose="02000503030000020004" pitchFamily="2" charset="-78"/>
                <a:cs typeface="B Yekan+" panose="02000503030000020004" pitchFamily="2" charset="-78"/>
              </a:rPr>
              <a:t>به نام خدا</a:t>
            </a:r>
            <a:br>
              <a:rPr lang="fa-IR" sz="3200" b="1" dirty="0">
                <a:latin typeface="B Yekan+" panose="02000503030000020004" pitchFamily="2" charset="-78"/>
                <a:cs typeface="B Yekan+" panose="02000503030000020004" pitchFamily="2" charset="-78"/>
              </a:rPr>
            </a:br>
            <a:br>
              <a:rPr lang="en-US" sz="3200" b="1" dirty="0">
                <a:latin typeface="B Yekan+" panose="02000503030000020004" pitchFamily="2" charset="-78"/>
                <a:cs typeface="B Yekan+" panose="02000503030000020004" pitchFamily="2" charset="-78"/>
              </a:rPr>
            </a:br>
            <a:r>
              <a:rPr lang="fa-IR" sz="3200" b="1" dirty="0">
                <a:latin typeface="B Yekan+" panose="02000503030000020004" pitchFamily="2" charset="-78"/>
                <a:cs typeface="B Yekan+" panose="02000503030000020004" pitchFamily="2" charset="-78"/>
              </a:rPr>
              <a:t>موضوع ارائه : پردازش تصویر</a:t>
            </a:r>
            <a:br>
              <a:rPr lang="fa-IR" sz="3200" b="1" dirty="0">
                <a:latin typeface="B Yekan+" panose="02000503030000020004" pitchFamily="2" charset="-78"/>
                <a:cs typeface="B Yekan+" panose="02000503030000020004" pitchFamily="2" charset="-78"/>
              </a:rPr>
            </a:br>
            <a:r>
              <a:rPr lang="fa-IR" sz="3200" b="1" dirty="0">
                <a:latin typeface="B Yekan+" panose="02000503030000020004" pitchFamily="2" charset="-78"/>
                <a:cs typeface="B Yekan+" panose="02000503030000020004" pitchFamily="2" charset="-78"/>
              </a:rPr>
              <a:t>استاد ریحانه یوسفی</a:t>
            </a:r>
            <a:endParaRPr lang="en-US" sz="3200" b="1" dirty="0"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2319" y="4550154"/>
            <a:ext cx="7197726" cy="1405467"/>
          </a:xfrm>
        </p:spPr>
        <p:txBody>
          <a:bodyPr>
            <a:normAutofit/>
          </a:bodyPr>
          <a:lstStyle/>
          <a:p>
            <a:pPr algn="ctr"/>
            <a:r>
              <a:rPr lang="fa-IR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ارائه دهندگان </a:t>
            </a:r>
          </a:p>
          <a:p>
            <a:pPr algn="ctr"/>
            <a:r>
              <a:rPr lang="fa-IR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فاطمه مهدوی گلوجه                             960207862</a:t>
            </a:r>
          </a:p>
          <a:p>
            <a:pPr algn="ctr"/>
            <a:r>
              <a:rPr lang="fa-IR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نیکی نجفی                       960164039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5D039A-3687-4087-A7FE-26526A2EA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354" y="137925"/>
            <a:ext cx="1091785" cy="174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70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6">
            <a:extLst>
              <a:ext uri="{FF2B5EF4-FFF2-40B4-BE49-F238E27FC236}">
                <a16:creationId xmlns:a16="http://schemas.microsoft.com/office/drawing/2014/main" id="{768F9A49-BBC2-4620-BAA8-5474F0F9835B}"/>
              </a:ext>
            </a:extLst>
          </p:cNvPr>
          <p:cNvSpPr txBox="1">
            <a:spLocks/>
          </p:cNvSpPr>
          <p:nvPr/>
        </p:nvSpPr>
        <p:spPr>
          <a:xfrm>
            <a:off x="4138773" y="240021"/>
            <a:ext cx="7197726" cy="102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fa-I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ابعاد پیکسل ها</a:t>
            </a:r>
            <a:endParaRPr lang="en-US" sz="3200" b="1" dirty="0">
              <a:solidFill>
                <a:schemeClr val="accent1">
                  <a:lumMod val="40000"/>
                  <a:lumOff val="60000"/>
                </a:schemeClr>
              </a:solidFill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0E02EC-5925-4846-8FEB-83D042D3283A}"/>
              </a:ext>
            </a:extLst>
          </p:cNvPr>
          <p:cNvSpPr txBox="1"/>
          <p:nvPr/>
        </p:nvSpPr>
        <p:spPr>
          <a:xfrm>
            <a:off x="4784778" y="1715425"/>
            <a:ext cx="655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2400" dirty="0">
                <a:latin typeface="B Yekan+" panose="02000503030000020004" pitchFamily="2" charset="-78"/>
                <a:cs typeface="B Yekan+" panose="02000503030000020004" pitchFamily="2" charset="-78"/>
              </a:rPr>
              <a:t>axis equal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18A78-4D81-4921-A83B-E44B0007B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453" y="3536302"/>
            <a:ext cx="3909134" cy="1848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1FC300-C8D4-46D9-AEC6-EC772FD3D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14" y="147024"/>
            <a:ext cx="6986727" cy="31889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156A0-AD45-4A74-AA36-25AF2025E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13" y="3380114"/>
            <a:ext cx="6986727" cy="33308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92AB2D-D361-42E1-BDBE-3AE93958742F}"/>
              </a:ext>
            </a:extLst>
          </p:cNvPr>
          <p:cNvSpPr txBox="1"/>
          <p:nvPr/>
        </p:nvSpPr>
        <p:spPr>
          <a:xfrm>
            <a:off x="4784778" y="2173122"/>
            <a:ext cx="655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2400" dirty="0">
                <a:latin typeface="B Yekan+" panose="02000503030000020004" pitchFamily="2" charset="-78"/>
                <a:cs typeface="B Yekan+" panose="02000503030000020004" pitchFamily="2" charset="-78"/>
              </a:rPr>
              <a:t>Imread()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EE0C0-2BAA-4205-B6F5-0114071AD688}"/>
              </a:ext>
            </a:extLst>
          </p:cNvPr>
          <p:cNvSpPr txBox="1"/>
          <p:nvPr/>
        </p:nvSpPr>
        <p:spPr>
          <a:xfrm>
            <a:off x="4784778" y="2712882"/>
            <a:ext cx="655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2400" dirty="0">
                <a:latin typeface="B Yekan+" panose="02000503030000020004" pitchFamily="2" charset="-78"/>
                <a:cs typeface="B Yekan+" panose="02000503030000020004" pitchFamily="2" charset="-78"/>
              </a:rPr>
              <a:t>Imagesc()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D652-66C7-4463-9D7E-325522F8024F}"/>
              </a:ext>
            </a:extLst>
          </p:cNvPr>
          <p:cNvSpPr txBox="1"/>
          <p:nvPr/>
        </p:nvSpPr>
        <p:spPr>
          <a:xfrm>
            <a:off x="4784777" y="1175665"/>
            <a:ext cx="655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2400" dirty="0">
                <a:latin typeface="B Yekan+" panose="02000503030000020004" pitchFamily="2" charset="-78"/>
                <a:cs typeface="B Yekan+" panose="02000503030000020004" pitchFamily="2" charset="-78"/>
              </a:rPr>
              <a:t>Colormap()</a:t>
            </a:r>
          </a:p>
        </p:txBody>
      </p:sp>
    </p:spTree>
    <p:extLst>
      <p:ext uri="{BB962C8B-B14F-4D97-AF65-F5344CB8AC3E}">
        <p14:creationId xmlns:p14="http://schemas.microsoft.com/office/powerpoint/2010/main" val="1877621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6">
            <a:extLst>
              <a:ext uri="{FF2B5EF4-FFF2-40B4-BE49-F238E27FC236}">
                <a16:creationId xmlns:a16="http://schemas.microsoft.com/office/drawing/2014/main" id="{768F9A49-BBC2-4620-BAA8-5474F0F9835B}"/>
              </a:ext>
            </a:extLst>
          </p:cNvPr>
          <p:cNvSpPr txBox="1">
            <a:spLocks/>
          </p:cNvSpPr>
          <p:nvPr/>
        </p:nvSpPr>
        <p:spPr>
          <a:xfrm>
            <a:off x="4138773" y="240021"/>
            <a:ext cx="7197726" cy="102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fa-I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پوشاندن چهره ی عکاس</a:t>
            </a:r>
            <a:endParaRPr lang="en-US" sz="3200" b="1" dirty="0">
              <a:solidFill>
                <a:schemeClr val="accent1">
                  <a:lumMod val="40000"/>
                  <a:lumOff val="60000"/>
                </a:schemeClr>
              </a:solidFill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FC6CC-F512-4E7D-AF7E-2ED06A302947}"/>
              </a:ext>
            </a:extLst>
          </p:cNvPr>
          <p:cNvSpPr txBox="1"/>
          <p:nvPr/>
        </p:nvSpPr>
        <p:spPr>
          <a:xfrm>
            <a:off x="4897298" y="1279161"/>
            <a:ext cx="655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2400" dirty="0">
                <a:latin typeface="B Yekan+" panose="02000503030000020004" pitchFamily="2" charset="-78"/>
                <a:cs typeface="B Yekan+" panose="02000503030000020004" pitchFamily="2" charset="-78"/>
              </a:rPr>
              <a:t>Imwrite()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99D47-D5B0-49B1-95DE-67DEB83DD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1" y="1055164"/>
            <a:ext cx="5565269" cy="5061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EEE459-1420-44DD-8515-FAA19757D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083" y="2540572"/>
            <a:ext cx="4588936" cy="35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23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6">
            <a:extLst>
              <a:ext uri="{FF2B5EF4-FFF2-40B4-BE49-F238E27FC236}">
                <a16:creationId xmlns:a16="http://schemas.microsoft.com/office/drawing/2014/main" id="{768F9A49-BBC2-4620-BAA8-5474F0F9835B}"/>
              </a:ext>
            </a:extLst>
          </p:cNvPr>
          <p:cNvSpPr txBox="1">
            <a:spLocks/>
          </p:cNvSpPr>
          <p:nvPr/>
        </p:nvSpPr>
        <p:spPr>
          <a:xfrm>
            <a:off x="4138773" y="240021"/>
            <a:ext cx="7197726" cy="102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Image resampling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031F9-4B07-4D70-BC6F-CF0F8C9E69F7}"/>
              </a:ext>
            </a:extLst>
          </p:cNvPr>
          <p:cNvSpPr txBox="1"/>
          <p:nvPr/>
        </p:nvSpPr>
        <p:spPr>
          <a:xfrm>
            <a:off x="5086905" y="1375285"/>
            <a:ext cx="655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2400" dirty="0">
                <a:latin typeface="B Yekan+" panose="02000503030000020004" pitchFamily="2" charset="-78"/>
                <a:cs typeface="B Yekan+" panose="02000503030000020004" pitchFamily="2" charset="-78"/>
              </a:rPr>
              <a:t>Interp2(double(),C,R)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F941EE-9C26-4653-A757-A43484E7054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26" y="750405"/>
            <a:ext cx="5943600" cy="55302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0137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6">
            <a:extLst>
              <a:ext uri="{FF2B5EF4-FFF2-40B4-BE49-F238E27FC236}">
                <a16:creationId xmlns:a16="http://schemas.microsoft.com/office/drawing/2014/main" id="{768F9A49-BBC2-4620-BAA8-5474F0F9835B}"/>
              </a:ext>
            </a:extLst>
          </p:cNvPr>
          <p:cNvSpPr txBox="1">
            <a:spLocks/>
          </p:cNvSpPr>
          <p:nvPr/>
        </p:nvSpPr>
        <p:spPr>
          <a:xfrm>
            <a:off x="4138773" y="240021"/>
            <a:ext cx="7197726" cy="102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Image resampling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031F9-4B07-4D70-BC6F-CF0F8C9E69F7}"/>
              </a:ext>
            </a:extLst>
          </p:cNvPr>
          <p:cNvSpPr txBox="1"/>
          <p:nvPr/>
        </p:nvSpPr>
        <p:spPr>
          <a:xfrm>
            <a:off x="5086904" y="1260790"/>
            <a:ext cx="655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2400" dirty="0">
                <a:latin typeface="B Yekan+" panose="02000503030000020004" pitchFamily="2" charset="-78"/>
                <a:cs typeface="B Yekan+" panose="02000503030000020004" pitchFamily="2" charset="-78"/>
              </a:rPr>
              <a:t>Meshgrid()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648B2-63B3-4E46-A49D-ED1D68746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90" y="576307"/>
            <a:ext cx="7017972" cy="3691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5CD3C4-89E7-4B0E-8F07-1F30DB26D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636" y="2926300"/>
            <a:ext cx="4126686" cy="3691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41339B-37EE-44F8-AD65-A1FA6CDBBAB5}"/>
              </a:ext>
            </a:extLst>
          </p:cNvPr>
          <p:cNvSpPr txBox="1"/>
          <p:nvPr/>
        </p:nvSpPr>
        <p:spPr>
          <a:xfrm>
            <a:off x="5068432" y="1722455"/>
            <a:ext cx="655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2400" dirty="0">
                <a:latin typeface="B Yekan+" panose="02000503030000020004" pitchFamily="2" charset="-78"/>
                <a:cs typeface="B Yekan+" panose="02000503030000020004" pitchFamily="2" charset="-78"/>
              </a:rPr>
              <a:t>Interp2(double(),C,R)</a:t>
            </a:r>
          </a:p>
        </p:txBody>
      </p:sp>
    </p:spTree>
    <p:extLst>
      <p:ext uri="{BB962C8B-B14F-4D97-AF65-F5344CB8AC3E}">
        <p14:creationId xmlns:p14="http://schemas.microsoft.com/office/powerpoint/2010/main" val="424177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6">
            <a:extLst>
              <a:ext uri="{FF2B5EF4-FFF2-40B4-BE49-F238E27FC236}">
                <a16:creationId xmlns:a16="http://schemas.microsoft.com/office/drawing/2014/main" id="{768F9A49-BBC2-4620-BAA8-5474F0F9835B}"/>
              </a:ext>
            </a:extLst>
          </p:cNvPr>
          <p:cNvSpPr txBox="1">
            <a:spLocks/>
          </p:cNvSpPr>
          <p:nvPr/>
        </p:nvSpPr>
        <p:spPr>
          <a:xfrm>
            <a:off x="4138773" y="240021"/>
            <a:ext cx="7197726" cy="102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Image resampling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B2BC8-11C8-4F0D-81B5-9A9185E8F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54" y="589872"/>
            <a:ext cx="6256562" cy="4541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DFF5B5-FCF1-4DEB-8841-1B616177D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154" y="2777045"/>
            <a:ext cx="4075392" cy="36503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C5AC28-D96D-4BDD-8651-425BDB4BC174}"/>
              </a:ext>
            </a:extLst>
          </p:cNvPr>
          <p:cNvSpPr txBox="1"/>
          <p:nvPr/>
        </p:nvSpPr>
        <p:spPr>
          <a:xfrm>
            <a:off x="4784778" y="1208408"/>
            <a:ext cx="655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2400" dirty="0">
                <a:latin typeface="B Yekan+" panose="02000503030000020004" pitchFamily="2" charset="-78"/>
                <a:cs typeface="B Yekan+" panose="02000503030000020004" pitchFamily="2" charset="-78"/>
              </a:rPr>
              <a:t>Meshgrid()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713DE9-349D-4ABC-813B-37124DCE7261}"/>
              </a:ext>
            </a:extLst>
          </p:cNvPr>
          <p:cNvSpPr txBox="1"/>
          <p:nvPr/>
        </p:nvSpPr>
        <p:spPr>
          <a:xfrm>
            <a:off x="4766306" y="1670073"/>
            <a:ext cx="655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2400" dirty="0">
                <a:latin typeface="B Yekan+" panose="02000503030000020004" pitchFamily="2" charset="-78"/>
                <a:cs typeface="B Yekan+" panose="02000503030000020004" pitchFamily="2" charset="-78"/>
              </a:rPr>
              <a:t>Interp2(double(),C,R)</a:t>
            </a:r>
          </a:p>
        </p:txBody>
      </p:sp>
    </p:spTree>
    <p:extLst>
      <p:ext uri="{BB962C8B-B14F-4D97-AF65-F5344CB8AC3E}">
        <p14:creationId xmlns:p14="http://schemas.microsoft.com/office/powerpoint/2010/main" val="4192677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6">
            <a:extLst>
              <a:ext uri="{FF2B5EF4-FFF2-40B4-BE49-F238E27FC236}">
                <a16:creationId xmlns:a16="http://schemas.microsoft.com/office/drawing/2014/main" id="{768F9A49-BBC2-4620-BAA8-5474F0F9835B}"/>
              </a:ext>
            </a:extLst>
          </p:cNvPr>
          <p:cNvSpPr txBox="1">
            <a:spLocks/>
          </p:cNvSpPr>
          <p:nvPr/>
        </p:nvSpPr>
        <p:spPr>
          <a:xfrm>
            <a:off x="4138773" y="240021"/>
            <a:ext cx="7197726" cy="102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Image resampling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057A-0546-4E48-A6DD-7136AC67F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46" y="613637"/>
            <a:ext cx="5113463" cy="4991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CBDAC-09D5-4925-9D30-B14ABEAC5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316" y="1594187"/>
            <a:ext cx="5288738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41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6">
            <a:extLst>
              <a:ext uri="{FF2B5EF4-FFF2-40B4-BE49-F238E27FC236}">
                <a16:creationId xmlns:a16="http://schemas.microsoft.com/office/drawing/2014/main" id="{768F9A49-BBC2-4620-BAA8-5474F0F9835B}"/>
              </a:ext>
            </a:extLst>
          </p:cNvPr>
          <p:cNvSpPr txBox="1">
            <a:spLocks/>
          </p:cNvSpPr>
          <p:nvPr/>
        </p:nvSpPr>
        <p:spPr>
          <a:xfrm>
            <a:off x="4138773" y="240021"/>
            <a:ext cx="7197726" cy="1020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en-US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Image resampling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BD25B-8AC7-45CE-BFB9-7E00646B4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48" y="1472107"/>
            <a:ext cx="5281118" cy="47248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B7C29E-CA6F-44B2-9D09-5FF38EB6B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32" y="1472107"/>
            <a:ext cx="5319221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82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0067" y="0"/>
            <a:ext cx="10131425" cy="1456267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latin typeface="B Yekan+" panose="02000503030000020004" pitchFamily="2" charset="-78"/>
                <a:cs typeface="B Yekan+" panose="02000503030000020004" pitchFamily="2" charset="-78"/>
              </a:rPr>
              <a:t> </a:t>
            </a:r>
            <a:r>
              <a:rPr 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histogram equalization </a:t>
            </a:r>
            <a:endParaRPr lang="fa-IR" sz="3200" b="1" dirty="0">
              <a:solidFill>
                <a:schemeClr val="accent1">
                  <a:lumMod val="20000"/>
                  <a:lumOff val="80000"/>
                </a:schemeClr>
              </a:solidFill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6" y="2513952"/>
            <a:ext cx="5261002" cy="3996996"/>
          </a:xfrm>
        </p:spPr>
      </p:pic>
      <p:sp>
        <p:nvSpPr>
          <p:cNvPr id="6" name="TextBox 5"/>
          <p:cNvSpPr txBox="1"/>
          <p:nvPr/>
        </p:nvSpPr>
        <p:spPr>
          <a:xfrm>
            <a:off x="6096000" y="999067"/>
            <a:ext cx="5397500" cy="187051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lvl="0" indent="-285750" algn="r" rt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prstClr val="white"/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توزیع شدت تصویر</a:t>
            </a:r>
            <a:endParaRPr lang="en-US" dirty="0">
              <a:solidFill>
                <a:prstClr val="white"/>
              </a:solidFill>
              <a:latin typeface="B Yekan+" panose="02000503030000020004" pitchFamily="2" charset="-78"/>
              <a:cs typeface="B Yekan+" panose="02000503030000020004" pitchFamily="2" charset="-78"/>
            </a:endParaRPr>
          </a:p>
          <a:p>
            <a:pPr lvl="0" algn="r" rtl="1">
              <a:lnSpc>
                <a:spcPct val="107000"/>
              </a:lnSpc>
            </a:pPr>
            <a:r>
              <a:rPr lang="en-US" dirty="0">
                <a:solidFill>
                  <a:prstClr val="white"/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(Intensity distribution of a grayscale image)</a:t>
            </a:r>
          </a:p>
          <a:p>
            <a:pPr marL="285750" lvl="0" indent="-285750" algn="r" rt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fa-IR" dirty="0">
                <a:solidFill>
                  <a:prstClr val="white"/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بهبود تضاد</a:t>
            </a:r>
            <a:endParaRPr lang="en-US" dirty="0">
              <a:solidFill>
                <a:prstClr val="white"/>
              </a:solidFill>
              <a:latin typeface="B Yekan+" panose="02000503030000020004" pitchFamily="2" charset="-78"/>
              <a:cs typeface="B Yekan+" panose="02000503030000020004" pitchFamily="2" charset="-78"/>
            </a:endParaRPr>
          </a:p>
          <a:p>
            <a:pPr marL="285750" lvl="0" indent="-285750" algn="r" rtl="1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ar-SA" dirty="0">
                <a:solidFill>
                  <a:prstClr val="white"/>
                </a:solidFill>
                <a:latin typeface="B Yekan+" panose="02000503030000020004" pitchFamily="2" charset="-78"/>
                <a:ea typeface="Arial" panose="020B0604020202020204" pitchFamily="34" charset="0"/>
                <a:cs typeface="B Yekan+" panose="02000503030000020004" pitchFamily="2" charset="-78"/>
              </a:rPr>
              <a:t>تنظیم شدت پیکسل تصویر برای دستیابی به توزیع یکنواخت</a:t>
            </a:r>
            <a:endParaRPr lang="en-US" dirty="0">
              <a:solidFill>
                <a:prstClr val="white"/>
              </a:solidFill>
              <a:latin typeface="B Yekan+" panose="02000503030000020004" pitchFamily="2" charset="-78"/>
              <a:ea typeface="Arial" panose="020B0604020202020204" pitchFamily="34" charset="0"/>
              <a:cs typeface="B Yekan+" panose="02000503030000020004" pitchFamily="2" charset="-78"/>
            </a:endParaRPr>
          </a:p>
          <a:p>
            <a:pPr lvl="0" algn="r">
              <a:lnSpc>
                <a:spcPct val="107000"/>
              </a:lnSpc>
            </a:pPr>
            <a:endParaRPr lang="fa-IR" dirty="0">
              <a:solidFill>
                <a:prstClr val="white"/>
              </a:solidFill>
              <a:latin typeface="B Yekan+" panose="02000503030000020004" pitchFamily="2" charset="-78"/>
              <a:cs typeface="B Yekan+" panose="02000503030000020004" pitchFamily="2" charset="-78"/>
            </a:endParaRPr>
          </a:p>
          <a:p>
            <a:pPr lvl="0">
              <a:lnSpc>
                <a:spcPct val="107000"/>
              </a:lnSpc>
            </a:pPr>
            <a:endParaRPr lang="fa-IR" dirty="0">
              <a:solidFill>
                <a:prstClr val="white"/>
              </a:solidFill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" r="42005"/>
          <a:stretch/>
        </p:blipFill>
        <p:spPr>
          <a:xfrm>
            <a:off x="6483879" y="2455335"/>
            <a:ext cx="4492612" cy="405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68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Colored images size</a:t>
            </a:r>
            <a:endParaRPr lang="fa-IR" sz="3200" b="1" dirty="0">
              <a:solidFill>
                <a:schemeClr val="accent1">
                  <a:lumMod val="20000"/>
                  <a:lumOff val="80000"/>
                </a:schemeClr>
              </a:solidFill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4" r="464"/>
          <a:stretch/>
        </p:blipFill>
        <p:spPr>
          <a:xfrm>
            <a:off x="6865979" y="2654299"/>
            <a:ext cx="4516261" cy="3534833"/>
          </a:xfrm>
        </p:spPr>
      </p:pic>
      <p:sp>
        <p:nvSpPr>
          <p:cNvPr id="8" name="TextBox 7"/>
          <p:cNvSpPr txBox="1"/>
          <p:nvPr/>
        </p:nvSpPr>
        <p:spPr>
          <a:xfrm>
            <a:off x="715434" y="1866900"/>
            <a:ext cx="4500033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B Yekan+" panose="02000503030000020004" pitchFamily="2" charset="-78"/>
                <a:ea typeface="Calibri" panose="020F0502020204030204" pitchFamily="34" charset="0"/>
                <a:cs typeface="B Yekan+" panose="02000503030000020004" pitchFamily="2" charset="-78"/>
              </a:rPr>
              <a:t>A 3 dimensional matrix where the third dimension has the size of only 3.</a:t>
            </a:r>
            <a:endParaRPr lang="fa-IR" sz="2400" dirty="0"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21912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850" y="728419"/>
            <a:ext cx="10131425" cy="145626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prstClr val="white"/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(Color wheel)</a:t>
            </a:r>
            <a:r>
              <a:rPr lang="fa-IR" sz="3200" dirty="0">
                <a:solidFill>
                  <a:prstClr val="white"/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 چرخه رنگ</a:t>
            </a:r>
            <a:endParaRPr lang="fa-IR" sz="3200" dirty="0"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34" y="2612798"/>
            <a:ext cx="3553297" cy="298140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927" y="2546803"/>
            <a:ext cx="2876799" cy="302540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48" y="2546803"/>
            <a:ext cx="3005654" cy="30254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74366" y="1164166"/>
            <a:ext cx="519006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en-US" sz="3200" b="1" cap="all" dirty="0">
                <a:ln w="3175" cmpd="sng">
                  <a:noFill/>
                </a:ln>
                <a:solidFill>
                  <a:prstClr val="white"/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HSV color space</a:t>
            </a:r>
            <a:endParaRPr lang="fa-IR" sz="3200" b="1" dirty="0"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858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892DB1E-AA66-47DD-8D66-92CCFC966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8843" y="1831822"/>
            <a:ext cx="6752949" cy="719253"/>
          </a:xfrm>
        </p:spPr>
        <p:txBody>
          <a:bodyPr>
            <a:noAutofit/>
          </a:bodyPr>
          <a:lstStyle/>
          <a:p>
            <a:r>
              <a:rPr lang="fa-IR" sz="2400" dirty="0">
                <a:latin typeface="B Yekan+" panose="02000503030000020004" pitchFamily="2" charset="-78"/>
                <a:cs typeface="B Yekan+" panose="02000503030000020004" pitchFamily="2" charset="-78"/>
              </a:rPr>
              <a:t>دوره آموزش پردازش تصویر</a:t>
            </a:r>
            <a:endParaRPr lang="en-US" sz="2400" dirty="0"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C32B6D95-145A-47CD-A114-B7D26E652EC2}"/>
              </a:ext>
            </a:extLst>
          </p:cNvPr>
          <p:cNvSpPr txBox="1">
            <a:spLocks/>
          </p:cNvSpPr>
          <p:nvPr/>
        </p:nvSpPr>
        <p:spPr>
          <a:xfrm>
            <a:off x="905524" y="2551075"/>
            <a:ext cx="10866268" cy="71925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450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B Yekan+" panose="02000503030000020004" pitchFamily="2" charset="-78"/>
                <a:cs typeface="B Yekan+" panose="02000503030000020004" pitchFamily="2" charset="-78"/>
              </a:rPr>
              <a:t>https://www.coursera.org/learn/matlab-image-processing</a:t>
            </a: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E01D0CA2-3C5A-472A-85EB-E27D29B1E628}"/>
              </a:ext>
            </a:extLst>
          </p:cNvPr>
          <p:cNvSpPr txBox="1">
            <a:spLocks/>
          </p:cNvSpPr>
          <p:nvPr/>
        </p:nvSpPr>
        <p:spPr>
          <a:xfrm>
            <a:off x="4851646" y="667304"/>
            <a:ext cx="6752949" cy="71925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a-IR" sz="33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ea typeface="+mn-ea"/>
                <a:cs typeface="B Yekan+" panose="02000503030000020004" pitchFamily="2" charset="-78"/>
              </a:rPr>
              <a:t>منبع</a:t>
            </a:r>
            <a:endParaRPr lang="en-US" sz="3200" b="1" dirty="0">
              <a:solidFill>
                <a:schemeClr val="accent1">
                  <a:lumMod val="40000"/>
                  <a:lumOff val="60000"/>
                </a:schemeClr>
              </a:solidFill>
              <a:latin typeface="B Yekan+" panose="02000503030000020004" pitchFamily="2" charset="-78"/>
              <a:ea typeface="+mn-ea"/>
              <a:cs typeface="B Yekan+" panose="0200050303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18295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Rgb channels</a:t>
            </a:r>
            <a:endParaRPr lang="fa-IR" sz="3200" b="1" dirty="0">
              <a:solidFill>
                <a:schemeClr val="accent1">
                  <a:lumMod val="20000"/>
                  <a:lumOff val="80000"/>
                </a:schemeClr>
              </a:solidFill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89" y="2214916"/>
            <a:ext cx="5319221" cy="40198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562" y="2929467"/>
            <a:ext cx="5875586" cy="33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17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 Yekan+" panose="02000503030000020004" pitchFamily="2" charset="-78"/>
                <a:cs typeface="B Yekan+" panose="02000503030000020004" pitchFamily="2" charset="-78"/>
              </a:rPr>
              <a:t>Value= brightness</a:t>
            </a:r>
            <a:endParaRPr lang="fa-IR" dirty="0"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80" y="2227620"/>
            <a:ext cx="3827389" cy="36778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566" y="2227620"/>
            <a:ext cx="3629554" cy="374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32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Hsv histograms</a:t>
            </a:r>
            <a:br>
              <a:rPr 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</a:br>
            <a:r>
              <a:rPr 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custom colormap</a:t>
            </a:r>
            <a:endParaRPr lang="fa-IR" sz="3200" b="1" dirty="0">
              <a:solidFill>
                <a:schemeClr val="accent1">
                  <a:lumMod val="20000"/>
                  <a:lumOff val="80000"/>
                </a:schemeClr>
              </a:solidFill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916" y="2236122"/>
            <a:ext cx="4933071" cy="40122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277731"/>
            <a:ext cx="5284928" cy="401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91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manipulations</a:t>
            </a:r>
            <a:endParaRPr lang="fa-I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36" r="425"/>
          <a:stretch/>
        </p:blipFill>
        <p:spPr>
          <a:xfrm>
            <a:off x="685801" y="2290233"/>
            <a:ext cx="5266266" cy="397421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181" y="2247900"/>
            <a:ext cx="4927102" cy="4016549"/>
          </a:xfrm>
        </p:spPr>
      </p:pic>
    </p:spTree>
    <p:extLst>
      <p:ext uri="{BB962C8B-B14F-4D97-AF65-F5344CB8AC3E}">
        <p14:creationId xmlns:p14="http://schemas.microsoft.com/office/powerpoint/2010/main" val="3537122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>
                <a:latin typeface="B Yekan+" panose="02000503030000020004" pitchFamily="2" charset="-78"/>
                <a:cs typeface="B Yekan+" panose="02000503030000020004" pitchFamily="2" charset="-78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3748" y="726203"/>
            <a:ext cx="7197726" cy="554124"/>
          </a:xfrm>
        </p:spPr>
        <p:txBody>
          <a:bodyPr>
            <a:noAutofit/>
          </a:bodyPr>
          <a:lstStyle/>
          <a:p>
            <a:pPr algn="ctr" rtl="1"/>
            <a:r>
              <a:rPr lang="fa-I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ea typeface="+mn-ea"/>
                <a:cs typeface="B Yekan+" panose="02000503030000020004" pitchFamily="2" charset="-78"/>
              </a:rPr>
              <a:t>مواردی</a:t>
            </a:r>
            <a:r>
              <a:rPr lang="fa-IR" sz="3200" b="1" dirty="0">
                <a:latin typeface="B Yekan+" panose="02000503030000020004" pitchFamily="2" charset="-78"/>
                <a:cs typeface="B Yekan+" panose="02000503030000020004" pitchFamily="2" charset="-78"/>
              </a:rPr>
              <a:t> </a:t>
            </a:r>
            <a:r>
              <a:rPr lang="fa-I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ea typeface="+mn-ea"/>
                <a:cs typeface="B Yekan+" panose="02000503030000020004" pitchFamily="2" charset="-78"/>
              </a:rPr>
              <a:t>که</a:t>
            </a:r>
            <a:r>
              <a:rPr lang="fa-IR" sz="3200" b="1" dirty="0">
                <a:latin typeface="B Yekan+" panose="02000503030000020004" pitchFamily="2" charset="-78"/>
                <a:cs typeface="B Yekan+" panose="02000503030000020004" pitchFamily="2" charset="-78"/>
              </a:rPr>
              <a:t> </a:t>
            </a:r>
            <a:r>
              <a:rPr lang="fa-I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ea typeface="+mn-ea"/>
                <a:cs typeface="B Yekan+" panose="02000503030000020004" pitchFamily="2" charset="-78"/>
              </a:rPr>
              <a:t>در</a:t>
            </a:r>
            <a:r>
              <a:rPr lang="fa-IR" sz="3200" b="1" dirty="0">
                <a:latin typeface="B Yekan+" panose="02000503030000020004" pitchFamily="2" charset="-78"/>
                <a:cs typeface="B Yekan+" panose="02000503030000020004" pitchFamily="2" charset="-78"/>
              </a:rPr>
              <a:t> </a:t>
            </a:r>
            <a:r>
              <a:rPr lang="fa-I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ea typeface="+mn-ea"/>
                <a:cs typeface="B Yekan+" panose="02000503030000020004" pitchFamily="2" charset="-78"/>
              </a:rPr>
              <a:t>این ارائه</a:t>
            </a:r>
            <a:r>
              <a:rPr lang="fa-IR" sz="3200" b="1" dirty="0">
                <a:latin typeface="B Yekan+" panose="02000503030000020004" pitchFamily="2" charset="-78"/>
                <a:cs typeface="B Yekan+" panose="02000503030000020004" pitchFamily="2" charset="-78"/>
              </a:rPr>
              <a:t> </a:t>
            </a:r>
            <a:r>
              <a:rPr lang="fa-I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ea typeface="+mn-ea"/>
                <a:cs typeface="B Yekan+" panose="02000503030000020004" pitchFamily="2" charset="-78"/>
              </a:rPr>
              <a:t>می</a:t>
            </a:r>
            <a:r>
              <a:rPr lang="fa-IR" sz="3200" b="1" dirty="0">
                <a:latin typeface="B Yekan+" panose="02000503030000020004" pitchFamily="2" charset="-78"/>
                <a:cs typeface="B Yekan+" panose="02000503030000020004" pitchFamily="2" charset="-78"/>
              </a:rPr>
              <a:t> </a:t>
            </a:r>
            <a:r>
              <a:rPr lang="fa-I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ea typeface="+mn-ea"/>
                <a:cs typeface="B Yekan+" panose="02000503030000020004" pitchFamily="2" charset="-78"/>
              </a:rPr>
              <a:t>آموزیم</a:t>
            </a:r>
            <a:endParaRPr lang="en-US" sz="3200" b="1" dirty="0">
              <a:solidFill>
                <a:schemeClr val="accent1">
                  <a:lumMod val="40000"/>
                  <a:lumOff val="60000"/>
                </a:schemeClr>
              </a:solidFill>
              <a:latin typeface="B Yekan+" panose="02000503030000020004" pitchFamily="2" charset="-78"/>
              <a:ea typeface="+mn-ea"/>
              <a:cs typeface="B Yekan+" panose="02000503030000020004" pitchFamily="2" charset="-78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7683073-251B-43F1-8B1E-495F71A29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9751" y="1598106"/>
            <a:ext cx="7197726" cy="4942115"/>
          </a:xfrm>
        </p:spPr>
        <p:txBody>
          <a:bodyPr>
            <a:normAutofit fontScale="92500" lnSpcReduction="10000"/>
          </a:bodyPr>
          <a:lstStyle/>
          <a:p>
            <a:pPr marL="285750" indent="-285750" rtl="1">
              <a:buFont typeface="Arial" panose="020B0604020202020204" pitchFamily="34" charset="0"/>
              <a:buChar char="•"/>
            </a:pPr>
            <a:r>
              <a:rPr lang="fa-IR" sz="2400" dirty="0">
                <a:latin typeface="B Yekan+" panose="02000503030000020004" pitchFamily="2" charset="-78"/>
                <a:cs typeface="B Yekan+" panose="02000503030000020004" pitchFamily="2" charset="-78"/>
              </a:rPr>
              <a:t>خواندن و یا نوشتن در انواع عکس ها </a:t>
            </a:r>
          </a:p>
          <a:p>
            <a:pPr marL="285750" indent="-285750" rtl="1">
              <a:buFont typeface="Arial" panose="020B0604020202020204" pitchFamily="34" charset="0"/>
              <a:buChar char="•"/>
            </a:pPr>
            <a:r>
              <a:rPr lang="fa-IR" sz="2400" dirty="0">
                <a:latin typeface="B Yekan+" panose="02000503030000020004" pitchFamily="2" charset="-78"/>
                <a:cs typeface="B Yekan+" panose="02000503030000020004" pitchFamily="2" charset="-78"/>
              </a:rPr>
              <a:t>نمایش عکس ها </a:t>
            </a:r>
          </a:p>
          <a:p>
            <a:pPr marL="285750" indent="-285750" rtl="1">
              <a:buFont typeface="Arial" panose="020B0604020202020204" pitchFamily="34" charset="0"/>
              <a:buChar char="•"/>
            </a:pPr>
            <a:r>
              <a:rPr lang="fa-IR" sz="2400" dirty="0">
                <a:latin typeface="B Yekan+" panose="02000503030000020004" pitchFamily="2" charset="-78"/>
                <a:cs typeface="B Yekan+" panose="02000503030000020004" pitchFamily="2" charset="-78"/>
              </a:rPr>
              <a:t>بررسی و تغییر در پیکسل های عکس ها</a:t>
            </a:r>
            <a:endParaRPr lang="en-US" sz="2400" dirty="0">
              <a:latin typeface="B Yekan+" panose="02000503030000020004" pitchFamily="2" charset="-78"/>
              <a:cs typeface="B Yekan+" panose="02000503030000020004" pitchFamily="2" charset="-78"/>
            </a:endParaRPr>
          </a:p>
          <a:p>
            <a:pPr marL="285750" indent="-285750" rtl="1">
              <a:buFont typeface="Arial" panose="020B0604020202020204" pitchFamily="34" charset="0"/>
              <a:buChar char="•"/>
            </a:pPr>
            <a:r>
              <a:rPr lang="fa-IR" sz="2400" dirty="0">
                <a:latin typeface="B Yekan+" panose="02000503030000020004" pitchFamily="2" charset="-78"/>
                <a:cs typeface="B Yekan+" panose="02000503030000020004" pitchFamily="2" charset="-78"/>
              </a:rPr>
              <a:t>تغییر وضوح عکس ها</a:t>
            </a:r>
          </a:p>
          <a:p>
            <a:pPr marL="285750" indent="-285750" rtl="1">
              <a:buFont typeface="Arial" panose="020B0604020202020204" pitchFamily="34" charset="0"/>
              <a:buChar char="•"/>
            </a:pPr>
            <a:r>
              <a:rPr lang="en-US" sz="2400" dirty="0">
                <a:latin typeface="B Yekan+" panose="02000503030000020004" pitchFamily="2" charset="-78"/>
                <a:cs typeface="B Yekan+" panose="02000503030000020004" pitchFamily="2" charset="-78"/>
              </a:rPr>
              <a:t>Resampling</a:t>
            </a:r>
          </a:p>
          <a:p>
            <a:pPr marL="285750" indent="-285750" rtl="1">
              <a:buFont typeface="Arial" panose="020B0604020202020204" pitchFamily="34" charset="0"/>
              <a:buChar char="•"/>
            </a:pPr>
            <a:r>
              <a:rPr lang="fa-IR" sz="2400" dirty="0">
                <a:latin typeface="B Yekan+" panose="02000503030000020004" pitchFamily="2" charset="-78"/>
                <a:cs typeface="B Yekan+" panose="02000503030000020004" pitchFamily="2" charset="-78"/>
              </a:rPr>
              <a:t>بهبود تضاد </a:t>
            </a:r>
            <a:r>
              <a:rPr lang="en-US" sz="2400" dirty="0">
                <a:latin typeface="B Yekan+" panose="02000503030000020004" pitchFamily="2" charset="-78"/>
                <a:cs typeface="B Yekan+" panose="02000503030000020004" pitchFamily="2" charset="-78"/>
              </a:rPr>
              <a:t>(contrast)</a:t>
            </a:r>
            <a:r>
              <a:rPr lang="fa-IR" sz="2400" dirty="0">
                <a:latin typeface="B Yekan+" panose="02000503030000020004" pitchFamily="2" charset="-78"/>
                <a:cs typeface="B Yekan+" panose="02000503030000020004" pitchFamily="2" charset="-78"/>
              </a:rPr>
              <a:t> تصاویر</a:t>
            </a:r>
          </a:p>
          <a:p>
            <a:pPr marL="285750" indent="-285750" rtl="1">
              <a:buFont typeface="Arial" panose="020B0604020202020204" pitchFamily="34" charset="0"/>
              <a:buChar char="•"/>
            </a:pPr>
            <a:r>
              <a:rPr lang="en-US" sz="2400" dirty="0">
                <a:latin typeface="B Yekan+" panose="02000503030000020004" pitchFamily="2" charset="-78"/>
                <a:cs typeface="B Yekan+" panose="02000503030000020004" pitchFamily="2" charset="-78"/>
              </a:rPr>
              <a:t>Colored images size</a:t>
            </a:r>
            <a:endParaRPr lang="fa-IR" sz="2400" dirty="0">
              <a:latin typeface="B Yekan+" panose="02000503030000020004" pitchFamily="2" charset="-78"/>
              <a:cs typeface="B Yekan+" panose="02000503030000020004" pitchFamily="2" charset="-78"/>
            </a:endParaRPr>
          </a:p>
          <a:p>
            <a:pPr marL="285750" indent="-285750" rtl="1">
              <a:buFont typeface="Arial" panose="020B0604020202020204" pitchFamily="34" charset="0"/>
              <a:buChar char="•"/>
            </a:pPr>
            <a:r>
              <a:rPr lang="fa-IR" sz="2400" dirty="0">
                <a:latin typeface="B Yekan+" panose="02000503030000020004" pitchFamily="2" charset="-78"/>
                <a:cs typeface="B Yekan+" panose="02000503030000020004" pitchFamily="2" charset="-78"/>
              </a:rPr>
              <a:t>آشنایی با چرخه رنگ</a:t>
            </a:r>
            <a:r>
              <a:rPr lang="en-US" sz="2400" dirty="0">
                <a:latin typeface="B Yekan+" panose="02000503030000020004" pitchFamily="2" charset="-78"/>
                <a:cs typeface="B Yekan+" panose="02000503030000020004" pitchFamily="2" charset="-78"/>
              </a:rPr>
              <a:t> (color wheel)</a:t>
            </a:r>
            <a:endParaRPr lang="de-DE" sz="2400" dirty="0">
              <a:ln w="3175" cmpd="sng">
                <a:noFill/>
              </a:ln>
              <a:latin typeface="B Yekan+" panose="02000503030000020004" pitchFamily="2" charset="-78"/>
              <a:ea typeface="+mj-ea"/>
              <a:cs typeface="B Yekan+" panose="02000503030000020004" pitchFamily="2" charset="-78"/>
            </a:endParaRPr>
          </a:p>
          <a:p>
            <a:pPr marL="457200" indent="-457200" rtl="1">
              <a:buFont typeface="Arial" panose="020B0604020202020204" pitchFamily="34" charset="0"/>
              <a:buChar char="•"/>
            </a:pPr>
            <a:r>
              <a:rPr lang="de-DE" sz="2400" dirty="0">
                <a:ln w="3175" cmpd="sng">
                  <a:noFill/>
                </a:ln>
                <a:latin typeface="B Yekan+" panose="02000503030000020004" pitchFamily="2" charset="-78"/>
                <a:ea typeface="+mj-ea"/>
                <a:cs typeface="B Yekan+" panose="02000503030000020004" pitchFamily="2" charset="-78"/>
              </a:rPr>
              <a:t>Rgb channels</a:t>
            </a:r>
            <a:endParaRPr lang="fa-IR" sz="2400" dirty="0">
              <a:ln w="3175" cmpd="sng">
                <a:noFill/>
              </a:ln>
              <a:latin typeface="B Yekan+" panose="02000503030000020004" pitchFamily="2" charset="-78"/>
              <a:ea typeface="+mj-ea"/>
              <a:cs typeface="B Yekan+" panose="02000503030000020004" pitchFamily="2" charset="-78"/>
            </a:endParaRPr>
          </a:p>
          <a:p>
            <a:pPr marL="457200" indent="-457200" rtl="1">
              <a:buFont typeface="Arial" panose="020B0604020202020204" pitchFamily="34" charset="0"/>
              <a:buChar char="•"/>
            </a:pPr>
            <a:r>
              <a:rPr lang="en-US" sz="2400" dirty="0">
                <a:latin typeface="B Yekan+" panose="02000503030000020004" pitchFamily="2" charset="-78"/>
                <a:cs typeface="B Yekan+" panose="02000503030000020004" pitchFamily="2" charset="-78"/>
              </a:rPr>
              <a:t>Hsv histograms</a:t>
            </a:r>
            <a:endParaRPr lang="fa-IR" sz="2400" dirty="0">
              <a:latin typeface="B Yekan+" panose="02000503030000020004" pitchFamily="2" charset="-78"/>
              <a:cs typeface="B Yekan+" panose="02000503030000020004" pitchFamily="2" charset="-78"/>
            </a:endParaRPr>
          </a:p>
          <a:p>
            <a:pPr marL="457200" indent="-457200" rtl="1">
              <a:buFont typeface="Arial" panose="020B0604020202020204" pitchFamily="34" charset="0"/>
              <a:buChar char="•"/>
            </a:pPr>
            <a:r>
              <a:rPr lang="en-US" sz="2400" dirty="0">
                <a:ln w="3175" cmpd="sng">
                  <a:noFill/>
                </a:ln>
                <a:solidFill>
                  <a:prstClr val="white"/>
                </a:solidFill>
                <a:latin typeface="Calibri Light" panose="020F0302020204030204"/>
                <a:ea typeface="+mj-ea"/>
                <a:cs typeface="+mj-cs"/>
              </a:rPr>
              <a:t>Image manipulations</a:t>
            </a:r>
            <a:endParaRPr lang="fa-IR" sz="2400" dirty="0">
              <a:latin typeface="B Yekan+" panose="02000503030000020004" pitchFamily="2" charset="-78"/>
              <a:cs typeface="B Yekan+" panose="02000503030000020004" pitchFamily="2" charset="-78"/>
            </a:endParaRPr>
          </a:p>
          <a:p>
            <a:pPr marL="285750" indent="-285750" rtl="1">
              <a:buFont typeface="Arial" panose="020B0604020202020204" pitchFamily="34" charset="0"/>
              <a:buChar char="•"/>
            </a:pPr>
            <a:endParaRPr lang="en-US" sz="2400" dirty="0"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43668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7683073-251B-43F1-8B1E-495F71A29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7910" y="594966"/>
            <a:ext cx="7197726" cy="1020769"/>
          </a:xfrm>
        </p:spPr>
        <p:txBody>
          <a:bodyPr>
            <a:normAutofit/>
          </a:bodyPr>
          <a:lstStyle/>
          <a:p>
            <a:pPr rtl="1"/>
            <a:r>
              <a:rPr lang="fa-I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عکس</a:t>
            </a:r>
            <a:endParaRPr lang="en-US" sz="3200" b="1" dirty="0">
              <a:solidFill>
                <a:schemeClr val="accent1">
                  <a:lumMod val="40000"/>
                  <a:lumOff val="60000"/>
                </a:schemeClr>
              </a:solidFill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56A1F579-7EF3-453A-9DED-8F0A6C812AF6}"/>
              </a:ext>
            </a:extLst>
          </p:cNvPr>
          <p:cNvSpPr txBox="1">
            <a:spLocks/>
          </p:cNvSpPr>
          <p:nvPr/>
        </p:nvSpPr>
        <p:spPr>
          <a:xfrm>
            <a:off x="4299751" y="1439664"/>
            <a:ext cx="7197726" cy="5236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rtl="1">
              <a:buFont typeface="Arial" panose="020B0604020202020204" pitchFamily="34" charset="0"/>
              <a:buChar char="•"/>
            </a:pPr>
            <a:r>
              <a:rPr lang="fa-IR" sz="2400" dirty="0">
                <a:latin typeface="B Yekan+" panose="02000503030000020004" pitchFamily="2" charset="-78"/>
                <a:cs typeface="B Yekan+" panose="02000503030000020004" pitchFamily="2" charset="-78"/>
              </a:rPr>
              <a:t>ماتریسی از اعداد</a:t>
            </a:r>
            <a:endParaRPr lang="en-US" sz="2400" dirty="0"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AADC8F1B-706B-4DE7-BAFE-B0BF5207DA64}"/>
              </a:ext>
            </a:extLst>
          </p:cNvPr>
          <p:cNvSpPr txBox="1">
            <a:spLocks/>
          </p:cNvSpPr>
          <p:nvPr/>
        </p:nvSpPr>
        <p:spPr>
          <a:xfrm>
            <a:off x="4299751" y="2035948"/>
            <a:ext cx="7197726" cy="5236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rtl="1">
              <a:buFont typeface="Arial" panose="020B0604020202020204" pitchFamily="34" charset="0"/>
              <a:buChar char="•"/>
            </a:pPr>
            <a:r>
              <a:rPr lang="fa-IR" sz="2400" dirty="0">
                <a:latin typeface="B Yekan+" panose="02000503030000020004" pitchFamily="2" charset="-78"/>
                <a:cs typeface="B Yekan+" panose="02000503030000020004" pitchFamily="2" charset="-78"/>
              </a:rPr>
              <a:t>هر عدد شدت رنگ در هر پیکسل را مشخص میکند</a:t>
            </a:r>
            <a:endParaRPr lang="en-US" sz="2400" dirty="0"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9277A973-2DFC-409E-9FC2-438B12487BE9}"/>
              </a:ext>
            </a:extLst>
          </p:cNvPr>
          <p:cNvSpPr txBox="1">
            <a:spLocks/>
          </p:cNvSpPr>
          <p:nvPr/>
        </p:nvSpPr>
        <p:spPr>
          <a:xfrm>
            <a:off x="4299751" y="2632232"/>
            <a:ext cx="7197726" cy="5236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rtl="1">
              <a:buFont typeface="Arial" panose="020B0604020202020204" pitchFamily="34" charset="0"/>
              <a:buChar char="•"/>
            </a:pPr>
            <a:r>
              <a:rPr lang="fa-IR" sz="2400" dirty="0">
                <a:latin typeface="B Yekan+" panose="02000503030000020004" pitchFamily="2" charset="-78"/>
                <a:cs typeface="B Yekan+" panose="02000503030000020004" pitchFamily="2" charset="-78"/>
              </a:rPr>
              <a:t>هر کدام از پیکسل ها مختصاتی دارن</a:t>
            </a:r>
            <a:endParaRPr lang="en-US" sz="2400" dirty="0"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sp>
        <p:nvSpPr>
          <p:cNvPr id="10" name="Subtitle 6">
            <a:extLst>
              <a:ext uri="{FF2B5EF4-FFF2-40B4-BE49-F238E27FC236}">
                <a16:creationId xmlns:a16="http://schemas.microsoft.com/office/drawing/2014/main" id="{3BBAD741-CF12-4614-AF4A-07C9D4F7B99F}"/>
              </a:ext>
            </a:extLst>
          </p:cNvPr>
          <p:cNvSpPr txBox="1">
            <a:spLocks/>
          </p:cNvSpPr>
          <p:nvPr/>
        </p:nvSpPr>
        <p:spPr>
          <a:xfrm>
            <a:off x="3883980" y="3430067"/>
            <a:ext cx="7197726" cy="10207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پیکسل</a:t>
            </a:r>
            <a:endParaRPr lang="en-US" sz="3200" b="1" dirty="0">
              <a:solidFill>
                <a:schemeClr val="accent1">
                  <a:lumMod val="40000"/>
                  <a:lumOff val="60000"/>
                </a:schemeClr>
              </a:solidFill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sp>
        <p:nvSpPr>
          <p:cNvPr id="12" name="Subtitle 6">
            <a:extLst>
              <a:ext uri="{FF2B5EF4-FFF2-40B4-BE49-F238E27FC236}">
                <a16:creationId xmlns:a16="http://schemas.microsoft.com/office/drawing/2014/main" id="{864F69C1-01A2-485E-B375-79280A62C8F0}"/>
              </a:ext>
            </a:extLst>
          </p:cNvPr>
          <p:cNvSpPr txBox="1">
            <a:spLocks/>
          </p:cNvSpPr>
          <p:nvPr/>
        </p:nvSpPr>
        <p:spPr>
          <a:xfrm>
            <a:off x="4299751" y="4112089"/>
            <a:ext cx="7197726" cy="5236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rtl="1">
              <a:buFont typeface="Arial" panose="020B0604020202020204" pitchFamily="34" charset="0"/>
              <a:buChar char="•"/>
            </a:pPr>
            <a:r>
              <a:rPr lang="fa-IR" sz="2400" dirty="0">
                <a:latin typeface="B Yekan+" panose="02000503030000020004" pitchFamily="2" charset="-78"/>
                <a:cs typeface="B Yekan+" panose="02000503030000020004" pitchFamily="2" charset="-78"/>
              </a:rPr>
              <a:t>مربع های رنگی</a:t>
            </a:r>
            <a:endParaRPr lang="en-US" sz="2400" dirty="0"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24FC762-69A7-47CD-85CF-19F57B5027F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424" y="3055389"/>
            <a:ext cx="3572923" cy="3370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137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1222AE57-A4AF-4DCC-8A89-4D9F377C664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87" y="1492157"/>
            <a:ext cx="5943600" cy="39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7683073-251B-43F1-8B1E-495F71A29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7910" y="594966"/>
            <a:ext cx="7197726" cy="1020769"/>
          </a:xfrm>
        </p:spPr>
        <p:txBody>
          <a:bodyPr>
            <a:normAutofit/>
          </a:bodyPr>
          <a:lstStyle/>
          <a:p>
            <a:pPr rtl="1"/>
            <a:r>
              <a:rPr lang="fa-IR" sz="3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عکس های سیاه و سفید</a:t>
            </a:r>
            <a:endParaRPr lang="en-US" sz="3200" b="1" dirty="0">
              <a:solidFill>
                <a:schemeClr val="accent1">
                  <a:lumMod val="40000"/>
                  <a:lumOff val="60000"/>
                </a:schemeClr>
              </a:solidFill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56A1F579-7EF3-453A-9DED-8F0A6C812AF6}"/>
              </a:ext>
            </a:extLst>
          </p:cNvPr>
          <p:cNvSpPr txBox="1">
            <a:spLocks/>
          </p:cNvSpPr>
          <p:nvPr/>
        </p:nvSpPr>
        <p:spPr>
          <a:xfrm>
            <a:off x="4299751" y="1439664"/>
            <a:ext cx="7197726" cy="5236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rtl="1">
              <a:buFont typeface="Arial" panose="020B0604020202020204" pitchFamily="34" charset="0"/>
              <a:buChar char="•"/>
            </a:pPr>
            <a:r>
              <a:rPr lang="fa-IR" sz="2400" dirty="0">
                <a:latin typeface="B Yekan+" panose="02000503030000020004" pitchFamily="2" charset="-78"/>
                <a:cs typeface="B Yekan+" panose="02000503030000020004" pitchFamily="2" charset="-78"/>
              </a:rPr>
              <a:t>با 8 بیت نمایش میدیم (0-255)</a:t>
            </a:r>
            <a:endParaRPr lang="en-US" sz="2400" dirty="0"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sp>
        <p:nvSpPr>
          <p:cNvPr id="8" name="Subtitle 6">
            <a:extLst>
              <a:ext uri="{FF2B5EF4-FFF2-40B4-BE49-F238E27FC236}">
                <a16:creationId xmlns:a16="http://schemas.microsoft.com/office/drawing/2014/main" id="{AADC8F1B-706B-4DE7-BAFE-B0BF5207DA64}"/>
              </a:ext>
            </a:extLst>
          </p:cNvPr>
          <p:cNvSpPr txBox="1">
            <a:spLocks/>
          </p:cNvSpPr>
          <p:nvPr/>
        </p:nvSpPr>
        <p:spPr>
          <a:xfrm>
            <a:off x="4299751" y="2035948"/>
            <a:ext cx="7197726" cy="5236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rtl="1">
              <a:buFont typeface="Arial" panose="020B0604020202020204" pitchFamily="34" charset="0"/>
              <a:buChar char="•"/>
            </a:pPr>
            <a:r>
              <a:rPr lang="fa-IR" sz="2400" dirty="0">
                <a:latin typeface="B Yekan+" panose="02000503030000020004" pitchFamily="2" charset="-78"/>
                <a:cs typeface="B Yekan+" panose="02000503030000020004" pitchFamily="2" charset="-78"/>
              </a:rPr>
              <a:t>0 سیاه و 255 سفیده </a:t>
            </a:r>
            <a:endParaRPr lang="en-US" sz="2400" dirty="0"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9277A973-2DFC-409E-9FC2-438B12487BE9}"/>
              </a:ext>
            </a:extLst>
          </p:cNvPr>
          <p:cNvSpPr txBox="1">
            <a:spLocks/>
          </p:cNvSpPr>
          <p:nvPr/>
        </p:nvSpPr>
        <p:spPr>
          <a:xfrm>
            <a:off x="4299751" y="2632232"/>
            <a:ext cx="7197726" cy="5236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rtl="1">
              <a:buFont typeface="Arial" panose="020B0604020202020204" pitchFamily="34" charset="0"/>
              <a:buChar char="•"/>
            </a:pPr>
            <a:r>
              <a:rPr lang="fa-IR" sz="2400" dirty="0">
                <a:latin typeface="B Yekan+" panose="02000503030000020004" pitchFamily="2" charset="-78"/>
                <a:cs typeface="B Yekan+" panose="02000503030000020004" pitchFamily="2" charset="-78"/>
              </a:rPr>
              <a:t>طیف های خاکستری رنگ</a:t>
            </a:r>
            <a:endParaRPr lang="en-US" sz="2400" dirty="0"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8AD0DD-2B9F-4A81-AC52-DF8F0D933D7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63" y="3702150"/>
            <a:ext cx="5748748" cy="296294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ubtitle 6">
            <a:extLst>
              <a:ext uri="{FF2B5EF4-FFF2-40B4-BE49-F238E27FC236}">
                <a16:creationId xmlns:a16="http://schemas.microsoft.com/office/drawing/2014/main" id="{71F25E77-A3A1-46CF-8132-40CB223D00BE}"/>
              </a:ext>
            </a:extLst>
          </p:cNvPr>
          <p:cNvSpPr txBox="1">
            <a:spLocks/>
          </p:cNvSpPr>
          <p:nvPr/>
        </p:nvSpPr>
        <p:spPr>
          <a:xfrm>
            <a:off x="4299751" y="3155851"/>
            <a:ext cx="7197726" cy="5236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 rtl="1">
              <a:buFont typeface="Arial" panose="020B0604020202020204" pitchFamily="34" charset="0"/>
              <a:buChar char="•"/>
            </a:pPr>
            <a:r>
              <a:rPr lang="fa-IR" sz="2400" dirty="0">
                <a:latin typeface="B Yekan+" panose="02000503030000020004" pitchFamily="2" charset="-78"/>
                <a:cs typeface="B Yekan+" panose="02000503030000020004" pitchFamily="2" charset="-78"/>
              </a:rPr>
              <a:t>نوع ماتریس (</a:t>
            </a:r>
            <a:r>
              <a:rPr lang="en-US" sz="2400" dirty="0">
                <a:latin typeface="B Yekan+" panose="02000503030000020004" pitchFamily="2" charset="-78"/>
                <a:cs typeface="B Yekan+" panose="02000503030000020004" pitchFamily="2" charset="-78"/>
              </a:rPr>
              <a:t>UINT8</a:t>
            </a:r>
            <a:r>
              <a:rPr lang="fa-IR" sz="2400" dirty="0">
                <a:latin typeface="B Yekan+" panose="02000503030000020004" pitchFamily="2" charset="-78"/>
                <a:cs typeface="B Yekan+" panose="02000503030000020004" pitchFamily="2" charset="-78"/>
              </a:rPr>
              <a:t>)</a:t>
            </a:r>
            <a:endParaRPr lang="en-US" sz="2400" dirty="0"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91538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570F08-4A8A-49D9-988B-E9AC049696B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20" y="2861265"/>
            <a:ext cx="2844033" cy="3033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ABF779-AF87-474F-8DB4-4873ADA4790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947" y="2861266"/>
            <a:ext cx="5999002" cy="303321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3425D5-1975-4888-B81E-A2813AED0DDB}"/>
              </a:ext>
            </a:extLst>
          </p:cNvPr>
          <p:cNvSpPr txBox="1"/>
          <p:nvPr/>
        </p:nvSpPr>
        <p:spPr>
          <a:xfrm>
            <a:off x="5086905" y="638438"/>
            <a:ext cx="655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B Yekan+" panose="02000503030000020004" pitchFamily="2" charset="-78"/>
                <a:cs typeface="B Yekan+" panose="02000503030000020004" pitchFamily="2" charset="-78"/>
              </a:rPr>
              <a:t>اعداد مشخص شده در ماتریس به 255 نزدیک ترن</a:t>
            </a:r>
            <a:endParaRPr lang="en-US" sz="2400" dirty="0"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D3FFA-DCB0-4E99-822F-8B57F7A3929E}"/>
              </a:ext>
            </a:extLst>
          </p:cNvPr>
          <p:cNvSpPr txBox="1"/>
          <p:nvPr/>
        </p:nvSpPr>
        <p:spPr>
          <a:xfrm>
            <a:off x="3835153" y="1403603"/>
            <a:ext cx="7803473" cy="478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algn="r" rt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a-IR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B Yekan+" panose="02000503030000020004" pitchFamily="2" charset="-78"/>
              </a:rPr>
              <a:t>بالاترین و چپترین عدد نشان دهنده ی بالاترین و چپترین پیکسله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9E672E-0627-4DF4-BA5A-14A0D97C4A0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11" y="2539082"/>
            <a:ext cx="5301615" cy="4017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8C144C-3915-457C-8F3E-919C1101E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120" y="2539082"/>
            <a:ext cx="3692898" cy="40170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21B0C2-85BD-43AA-9075-72022FF2B08E}"/>
              </a:ext>
            </a:extLst>
          </p:cNvPr>
          <p:cNvSpPr txBox="1"/>
          <p:nvPr/>
        </p:nvSpPr>
        <p:spPr>
          <a:xfrm>
            <a:off x="4731798" y="542180"/>
            <a:ext cx="6551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b="1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تولید</a:t>
            </a:r>
            <a:r>
              <a:rPr lang="fa-IR" sz="2400" dirty="0">
                <a:latin typeface="B Yekan+" panose="02000503030000020004" pitchFamily="2" charset="-78"/>
                <a:cs typeface="B Yekan+" panose="02000503030000020004" pitchFamily="2" charset="-78"/>
              </a:rPr>
              <a:t> </a:t>
            </a:r>
            <a:r>
              <a:rPr lang="fa-IR" sz="3200" b="1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عکسی</a:t>
            </a:r>
            <a:r>
              <a:rPr lang="en-US" sz="3200" b="1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 </a:t>
            </a:r>
            <a:r>
              <a:rPr lang="fa-IR" sz="3200" b="1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با 10 سطر و 15 ستون</a:t>
            </a:r>
            <a:endParaRPr lang="en-US" sz="2400" dirty="0"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F4916F-E2F5-4159-8CDB-E91A940B9619}"/>
              </a:ext>
            </a:extLst>
          </p:cNvPr>
          <p:cNvSpPr txBox="1"/>
          <p:nvPr/>
        </p:nvSpPr>
        <p:spPr>
          <a:xfrm>
            <a:off x="5015884" y="1166400"/>
            <a:ext cx="655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2400" dirty="0">
                <a:latin typeface="B Yekan+" panose="02000503030000020004" pitchFamily="2" charset="-78"/>
                <a:cs typeface="B Yekan+" panose="02000503030000020004" pitchFamily="2" charset="-78"/>
              </a:rPr>
              <a:t>Imagesc()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30042A-669E-452E-A5B0-C70F698D6A85}"/>
              </a:ext>
            </a:extLst>
          </p:cNvPr>
          <p:cNvSpPr txBox="1"/>
          <p:nvPr/>
        </p:nvSpPr>
        <p:spPr>
          <a:xfrm>
            <a:off x="5015884" y="1654660"/>
            <a:ext cx="655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2400" dirty="0">
                <a:latin typeface="B Yekan+" panose="02000503030000020004" pitchFamily="2" charset="-78"/>
                <a:cs typeface="B Yekan+" panose="02000503030000020004" pitchFamily="2" charset="-78"/>
              </a:rPr>
              <a:t>Colorbar()</a:t>
            </a:r>
          </a:p>
        </p:txBody>
      </p:sp>
    </p:spTree>
    <p:extLst>
      <p:ext uri="{BB962C8B-B14F-4D97-AF65-F5344CB8AC3E}">
        <p14:creationId xmlns:p14="http://schemas.microsoft.com/office/powerpoint/2010/main" val="203778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D3425D5-1975-4888-B81E-A2813AED0DDB}"/>
              </a:ext>
            </a:extLst>
          </p:cNvPr>
          <p:cNvSpPr txBox="1"/>
          <p:nvPr/>
        </p:nvSpPr>
        <p:spPr>
          <a:xfrm>
            <a:off x="5086905" y="460885"/>
            <a:ext cx="6551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b="1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تولید</a:t>
            </a:r>
            <a:r>
              <a:rPr lang="fa-IR" sz="2400" dirty="0">
                <a:latin typeface="B Yekan+" panose="02000503030000020004" pitchFamily="2" charset="-78"/>
                <a:cs typeface="B Yekan+" panose="02000503030000020004" pitchFamily="2" charset="-78"/>
              </a:rPr>
              <a:t> </a:t>
            </a:r>
            <a:r>
              <a:rPr lang="fa-IR" sz="3200" b="1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عکسی</a:t>
            </a:r>
            <a:r>
              <a:rPr lang="en-US" sz="3200" b="1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 </a:t>
            </a:r>
            <a:r>
              <a:rPr lang="fa-IR" sz="3200" b="1" cap="all" dirty="0">
                <a:solidFill>
                  <a:schemeClr val="accent1">
                    <a:lumMod val="40000"/>
                    <a:lumOff val="60000"/>
                  </a:schemeClr>
                </a:solidFill>
                <a:latin typeface="B Yekan+" panose="02000503030000020004" pitchFamily="2" charset="-78"/>
                <a:cs typeface="B Yekan+" panose="02000503030000020004" pitchFamily="2" charset="-78"/>
              </a:rPr>
              <a:t>با 10 سطر و 15 ستون</a:t>
            </a:r>
            <a:endParaRPr lang="en-US" sz="2400" dirty="0">
              <a:latin typeface="B Yekan+" panose="02000503030000020004" pitchFamily="2" charset="-78"/>
              <a:cs typeface="B Yekan+" panose="02000503030000020004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B0E48-364C-4B19-822F-B1A9EBB75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522" y="1694072"/>
            <a:ext cx="3386465" cy="4831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4B311D-E42B-4A09-A66D-41E0F29FB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82" y="1725413"/>
            <a:ext cx="5349704" cy="4831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D4F05C-AB34-4FE5-9B6E-ECFEC9CF8FE4}"/>
              </a:ext>
            </a:extLst>
          </p:cNvPr>
          <p:cNvSpPr txBox="1"/>
          <p:nvPr/>
        </p:nvSpPr>
        <p:spPr>
          <a:xfrm>
            <a:off x="5015884" y="1049085"/>
            <a:ext cx="655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en-US" sz="2400" dirty="0">
                <a:latin typeface="B Yekan+" panose="02000503030000020004" pitchFamily="2" charset="-78"/>
                <a:cs typeface="B Yekan+" panose="02000503030000020004" pitchFamily="2" charset="-78"/>
              </a:rPr>
              <a:t>colormap()</a:t>
            </a:r>
          </a:p>
        </p:txBody>
      </p:sp>
    </p:spTree>
    <p:extLst>
      <p:ext uri="{BB962C8B-B14F-4D97-AF65-F5344CB8AC3E}">
        <p14:creationId xmlns:p14="http://schemas.microsoft.com/office/powerpoint/2010/main" val="7189537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448</TotalTime>
  <Words>330</Words>
  <Application>Microsoft Office PowerPoint</Application>
  <PresentationFormat>Widescreen</PresentationFormat>
  <Paragraphs>85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B Yekan+</vt:lpstr>
      <vt:lpstr>Calibri</vt:lpstr>
      <vt:lpstr>Calibri Light</vt:lpstr>
      <vt:lpstr>Celestial</vt:lpstr>
      <vt:lpstr>    به نام خدا  موضوع ارائه : پردازش تصویر استاد ریحانه یوسفی</vt:lpstr>
      <vt:lpstr>دوره آموزش پردازش تصویر</vt:lpstr>
      <vt:lpstr>مواردی که در این ارائه می آموزیم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histogram equalization </vt:lpstr>
      <vt:lpstr>Colored images size</vt:lpstr>
      <vt:lpstr>(Color wheel) چرخه رنگ</vt:lpstr>
      <vt:lpstr>Rgb channels</vt:lpstr>
      <vt:lpstr>Value= brightness</vt:lpstr>
      <vt:lpstr>Hsv histograms custom colormap</vt:lpstr>
      <vt:lpstr>Image manipulations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موضوع ارائه : پردازش تصویر استاد ریحانه یوسفی</dc:title>
  <dc:creator>nicki</dc:creator>
  <cp:lastModifiedBy>nicki</cp:lastModifiedBy>
  <cp:revision>63</cp:revision>
  <dcterms:created xsi:type="dcterms:W3CDTF">2021-01-19T11:52:07Z</dcterms:created>
  <dcterms:modified xsi:type="dcterms:W3CDTF">2021-01-20T04:02:31Z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